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309" r:id="rId4"/>
    <p:sldId id="308" r:id="rId5"/>
    <p:sldId id="258" r:id="rId6"/>
    <p:sldId id="262" r:id="rId7"/>
    <p:sldId id="264" r:id="rId8"/>
    <p:sldId id="266" r:id="rId9"/>
    <p:sldId id="268" r:id="rId10"/>
    <p:sldId id="270" r:id="rId11"/>
    <p:sldId id="274" r:id="rId12"/>
    <p:sldId id="276" r:id="rId13"/>
    <p:sldId id="278" r:id="rId14"/>
    <p:sldId id="280" r:id="rId15"/>
    <p:sldId id="282" r:id="rId16"/>
    <p:sldId id="284" r:id="rId17"/>
    <p:sldId id="286" r:id="rId18"/>
    <p:sldId id="288" r:id="rId19"/>
    <p:sldId id="290" r:id="rId20"/>
    <p:sldId id="292" r:id="rId21"/>
    <p:sldId id="294" r:id="rId22"/>
    <p:sldId id="296" r:id="rId23"/>
    <p:sldId id="302" r:id="rId24"/>
    <p:sldId id="303" r:id="rId25"/>
    <p:sldId id="300" r:id="rId26"/>
    <p:sldId id="304" r:id="rId27"/>
    <p:sldId id="306" r:id="rId28"/>
    <p:sldId id="307" r:id="rId29"/>
    <p:sldId id="305"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220F6F1-93C2-4B2E-9BA1-B5239DFCED73}"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0F6F1-93C2-4B2E-9BA1-B5239DFCED73}"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0F6F1-93C2-4B2E-9BA1-B5239DFCED73}"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20F6F1-93C2-4B2E-9BA1-B5239DFCED73}"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20F6F1-93C2-4B2E-9BA1-B5239DFCED73}" type="datetimeFigureOut">
              <a:rPr lang="en-US" smtClean="0"/>
              <a:t>4/25/2014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220F6F1-93C2-4B2E-9BA1-B5239DFCED73}"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20F6F1-93C2-4B2E-9BA1-B5239DFCED73}" type="datetimeFigureOut">
              <a:rPr lang="en-US" smtClean="0"/>
              <a:t>4/25/2014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20F6F1-93C2-4B2E-9BA1-B5239DFCED73}" type="datetimeFigureOut">
              <a:rPr lang="en-US" smtClean="0"/>
              <a:t>4/25/2014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20F6F1-93C2-4B2E-9BA1-B5239DFCED73}" type="datetimeFigureOut">
              <a:rPr lang="en-US" smtClean="0"/>
              <a:t>4/25/2014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274A36-FBAA-4424-AE27-30988929BEF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20F6F1-93C2-4B2E-9BA1-B5239DFCED73}" type="datetimeFigureOut">
              <a:rPr lang="en-US" smtClean="0"/>
              <a:t>4/25/2014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274A36-FBAA-4424-AE27-30988929BEF6}"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F220F6F1-93C2-4B2E-9BA1-B5239DFCED73}" type="datetimeFigureOut">
              <a:rPr lang="en-US" smtClean="0"/>
              <a:t>4/25/2014</a:t>
            </a:fld>
            <a:endParaRPr lang="en-US"/>
          </a:p>
        </p:txBody>
      </p:sp>
      <p:sp>
        <p:nvSpPr>
          <p:cNvPr id="9" name="Slide Number Placeholder 8"/>
          <p:cNvSpPr>
            <a:spLocks noGrp="1"/>
          </p:cNvSpPr>
          <p:nvPr>
            <p:ph type="sldNum" sz="quarter" idx="11"/>
          </p:nvPr>
        </p:nvSpPr>
        <p:spPr/>
        <p:txBody>
          <a:bodyPr/>
          <a:lstStyle/>
          <a:p>
            <a:fld id="{95274A36-FBAA-4424-AE27-30988929BEF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95274A36-FBAA-4424-AE27-30988929BEF6}"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220F6F1-93C2-4B2E-9BA1-B5239DFCED73}" type="datetimeFigureOut">
              <a:rPr lang="en-US" smtClean="0"/>
              <a:t>4/25/2014</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goodreads.com/work/quotes/1373762" TargetMode="External"/><Relationship Id="rId2" Type="http://schemas.openxmlformats.org/officeDocument/2006/relationships/hyperlink" Target="http://www.goodreads.com/author/show/14424.Adam_Smith"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7330344" cy="2593975"/>
          </a:xfrm>
        </p:spPr>
        <p:txBody>
          <a:bodyPr/>
          <a:lstStyle/>
          <a:p>
            <a:r>
              <a:rPr lang="en-US" sz="4800" b="1" dirty="0" smtClean="0"/>
              <a:t>Smart</a:t>
            </a:r>
            <a:r>
              <a:rPr lang="en-US" sz="4800" b="1" dirty="0"/>
              <a:t>, </a:t>
            </a:r>
            <a:r>
              <a:rPr lang="en-US" sz="4800" b="1" dirty="0" smtClean="0"/>
              <a:t>Inclusive &amp; Sustainable </a:t>
            </a:r>
            <a:r>
              <a:rPr lang="en-US" sz="4800" b="1" dirty="0"/>
              <a:t>G</a:t>
            </a:r>
            <a:r>
              <a:rPr lang="en-US" sz="4800" b="1" dirty="0" smtClean="0"/>
              <a:t>rowth: </a:t>
            </a:r>
            <a:r>
              <a:rPr lang="en-US" sz="4800" b="1" i="1" dirty="0" err="1" smtClean="0"/>
              <a:t>Standortpolitik</a:t>
            </a:r>
            <a:r>
              <a:rPr lang="en-US" sz="4800" b="1" dirty="0" smtClean="0"/>
              <a:t> or the Strategic Management of Place</a:t>
            </a:r>
            <a:endParaRPr lang="en-US" sz="4800" dirty="0"/>
          </a:p>
        </p:txBody>
      </p:sp>
      <p:sp>
        <p:nvSpPr>
          <p:cNvPr id="3" name="Subtitle 2"/>
          <p:cNvSpPr>
            <a:spLocks noGrp="1"/>
          </p:cNvSpPr>
          <p:nvPr>
            <p:ph type="subTitle" idx="1"/>
          </p:nvPr>
        </p:nvSpPr>
        <p:spPr/>
        <p:txBody>
          <a:bodyPr/>
          <a:lstStyle/>
          <a:p>
            <a:r>
              <a:rPr lang="en-US" dirty="0" smtClean="0"/>
              <a:t>David B. Audretsch</a:t>
            </a:r>
            <a:endParaRPr lang="en-US" dirty="0"/>
          </a:p>
        </p:txBody>
      </p:sp>
    </p:spTree>
    <p:extLst>
      <p:ext uri="{BB962C8B-B14F-4D97-AF65-F5344CB8AC3E}">
        <p14:creationId xmlns:p14="http://schemas.microsoft.com/office/powerpoint/2010/main" val="2657025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1" dirty="0" smtClean="0"/>
              <a:t>Strukturpolitik</a:t>
            </a:r>
            <a:endParaRPr lang="de-DE" i="1" dirty="0"/>
          </a:p>
        </p:txBody>
      </p:sp>
      <p:sp>
        <p:nvSpPr>
          <p:cNvPr id="3" name="Inhaltsplatzhalter 2"/>
          <p:cNvSpPr>
            <a:spLocks noGrp="1"/>
          </p:cNvSpPr>
          <p:nvPr>
            <p:ph idx="1"/>
          </p:nvPr>
        </p:nvSpPr>
        <p:spPr>
          <a:xfrm>
            <a:off x="457200" y="1676400"/>
            <a:ext cx="7510908" cy="4038600"/>
          </a:xfrm>
        </p:spPr>
        <p:txBody>
          <a:bodyPr>
            <a:normAutofit lnSpcReduction="10000"/>
          </a:bodyPr>
          <a:lstStyle/>
          <a:p>
            <a:pPr>
              <a:spcAft>
                <a:spcPts val="600"/>
              </a:spcAft>
            </a:pPr>
            <a:r>
              <a:rPr lang="en-US" sz="1600" i="1" dirty="0" err="1" smtClean="0"/>
              <a:t>Strukturpolitik</a:t>
            </a:r>
            <a:r>
              <a:rPr lang="en-US" sz="1600" dirty="0" smtClean="0"/>
              <a:t> is a generic term for procedures that shape the structure of the national economy</a:t>
            </a:r>
          </a:p>
          <a:p>
            <a:pPr marL="914400" lvl="1" indent="-457200">
              <a:spcAft>
                <a:spcPts val="0"/>
              </a:spcAft>
              <a:buFont typeface="Symbol" pitchFamily="18" charset="2"/>
              <a:buChar char="-"/>
            </a:pPr>
            <a:r>
              <a:rPr lang="en-US" sz="1600" dirty="0" smtClean="0"/>
              <a:t>Its goal is to prevent and overcome structural crises, which can disturb economic balance</a:t>
            </a:r>
          </a:p>
          <a:p>
            <a:pPr marL="914400" lvl="1" indent="-457200">
              <a:spcAft>
                <a:spcPts val="600"/>
              </a:spcAft>
              <a:buFont typeface="Symbol" pitchFamily="18" charset="2"/>
              <a:buChar char="-"/>
            </a:pPr>
            <a:r>
              <a:rPr lang="en-US" sz="1600" dirty="0" smtClean="0"/>
              <a:t>Changes in the economy caused by new products, globalization and structural changes are weakened by the </a:t>
            </a:r>
            <a:r>
              <a:rPr lang="en-US" sz="1600" i="1" dirty="0" err="1" smtClean="0"/>
              <a:t>Strukturpolitik</a:t>
            </a:r>
            <a:r>
              <a:rPr lang="en-US" sz="1600" dirty="0" smtClean="0"/>
              <a:t> and made more compatible to the society</a:t>
            </a:r>
          </a:p>
          <a:p>
            <a:pPr>
              <a:spcAft>
                <a:spcPts val="600"/>
              </a:spcAft>
            </a:pPr>
            <a:r>
              <a:rPr lang="en-US" sz="1600" i="1" dirty="0" err="1" smtClean="0"/>
              <a:t>Strukturpolitik</a:t>
            </a:r>
            <a:r>
              <a:rPr lang="en-US" sz="1600" dirty="0" smtClean="0"/>
              <a:t> is implemented by:</a:t>
            </a:r>
          </a:p>
          <a:p>
            <a:pPr marL="800100" lvl="1" indent="-342900">
              <a:spcAft>
                <a:spcPts val="0"/>
              </a:spcAft>
              <a:buFont typeface="Symbol" pitchFamily="18" charset="2"/>
              <a:buChar char="-"/>
            </a:pPr>
            <a:r>
              <a:rPr lang="en-US" sz="1600" dirty="0" smtClean="0"/>
              <a:t>Regional </a:t>
            </a:r>
            <a:r>
              <a:rPr lang="en-US" sz="1600" i="1" dirty="0" err="1" smtClean="0"/>
              <a:t>Strukturpolitik</a:t>
            </a:r>
            <a:r>
              <a:rPr lang="en-US" sz="1600" dirty="0" smtClean="0"/>
              <a:t>: measures promote investments that support the settlement of industries and firms</a:t>
            </a:r>
          </a:p>
          <a:p>
            <a:pPr marL="800100" lvl="1" indent="-342900">
              <a:spcAft>
                <a:spcPts val="600"/>
              </a:spcAft>
              <a:buFont typeface="Symbol" pitchFamily="18" charset="2"/>
              <a:buChar char="-"/>
            </a:pPr>
            <a:r>
              <a:rPr lang="en-US" sz="1600" i="1" dirty="0" err="1" smtClean="0"/>
              <a:t>Strukturpolitik</a:t>
            </a:r>
            <a:r>
              <a:rPr lang="en-US" sz="1600" dirty="0" smtClean="0"/>
              <a:t> in industries:  Funding and tax allowance…</a:t>
            </a:r>
          </a:p>
          <a:p>
            <a:pPr marL="1200150" lvl="2" indent="-342900">
              <a:spcAft>
                <a:spcPts val="600"/>
              </a:spcAft>
              <a:buFont typeface="Arial" pitchFamily="34" charset="0"/>
              <a:buChar char="•"/>
            </a:pPr>
            <a:r>
              <a:rPr lang="en-US" sz="1200" dirty="0" smtClean="0"/>
              <a:t>… helping to sustain industries for political reasons (</a:t>
            </a:r>
            <a:r>
              <a:rPr lang="en-US" sz="1200" i="1" dirty="0" err="1" smtClean="0">
                <a:solidFill>
                  <a:srgbClr val="7D110C"/>
                </a:solidFill>
              </a:rPr>
              <a:t>Erhaltungspolitik</a:t>
            </a:r>
            <a:r>
              <a:rPr lang="en-US" sz="1200" dirty="0" smtClean="0"/>
              <a:t>)</a:t>
            </a:r>
          </a:p>
          <a:p>
            <a:pPr marL="1200150" lvl="2" indent="-342900">
              <a:spcAft>
                <a:spcPts val="600"/>
              </a:spcAft>
              <a:buFont typeface="Arial" pitchFamily="34" charset="0"/>
              <a:buChar char="•"/>
            </a:pPr>
            <a:r>
              <a:rPr lang="en-US" sz="1200" dirty="0" smtClean="0"/>
              <a:t>… facilitating the adjustment to structural changes (</a:t>
            </a:r>
            <a:r>
              <a:rPr lang="en-US" sz="1200" i="1" dirty="0" err="1" smtClean="0">
                <a:solidFill>
                  <a:srgbClr val="7D110C"/>
                </a:solidFill>
              </a:rPr>
              <a:t>Anpassungspolitik</a:t>
            </a:r>
            <a:r>
              <a:rPr lang="en-US" sz="1200" dirty="0" smtClean="0"/>
              <a:t>)</a:t>
            </a:r>
          </a:p>
          <a:p>
            <a:pPr marL="1200150" lvl="2" indent="-342900">
              <a:spcAft>
                <a:spcPts val="600"/>
              </a:spcAft>
              <a:buFont typeface="Arial" pitchFamily="34" charset="0"/>
              <a:buChar char="•"/>
            </a:pPr>
            <a:r>
              <a:rPr lang="en-US" sz="1200" dirty="0" smtClean="0"/>
              <a:t>… supporting the usage of modern technologies in advanced regions (</a:t>
            </a:r>
            <a:r>
              <a:rPr lang="en-US" sz="1200" i="1" dirty="0" err="1" smtClean="0">
                <a:solidFill>
                  <a:srgbClr val="7D110C"/>
                </a:solidFill>
              </a:rPr>
              <a:t>Gestaltungspolitik</a:t>
            </a:r>
            <a:r>
              <a:rPr lang="en-US" sz="1200" dirty="0" smtClean="0"/>
              <a:t>)</a:t>
            </a:r>
          </a:p>
        </p:txBody>
      </p:sp>
    </p:spTree>
    <p:extLst>
      <p:ext uri="{BB962C8B-B14F-4D97-AF65-F5344CB8AC3E}">
        <p14:creationId xmlns:p14="http://schemas.microsoft.com/office/powerpoint/2010/main" val="3534795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Regulatory Reform &amp; the Second German Economic Miracle</a:t>
            </a:r>
            <a:endParaRPr lang="de-D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06743" y="2095335"/>
            <a:ext cx="6120914"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0138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Increase in </a:t>
            </a:r>
            <a:r>
              <a:rPr lang="en-US" dirty="0" smtClean="0"/>
              <a:t>Employment, </a:t>
            </a:r>
            <a:br>
              <a:rPr lang="en-US" dirty="0" smtClean="0"/>
            </a:br>
            <a:r>
              <a:rPr lang="en-US" dirty="0" smtClean="0"/>
              <a:t>2006-’12</a:t>
            </a:r>
            <a:endParaRPr lang="de-D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441" y="1988840"/>
            <a:ext cx="4626114" cy="3961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813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Decline in Unemployment, </a:t>
            </a:r>
            <a:r>
              <a:rPr lang="en-US" dirty="0" smtClean="0"/>
              <a:t/>
            </a:r>
            <a:br>
              <a:rPr lang="en-US" dirty="0" smtClean="0"/>
            </a:br>
            <a:r>
              <a:rPr lang="en-US" dirty="0" smtClean="0"/>
              <a:t>‘06-’12</a:t>
            </a:r>
            <a:endParaRPr lang="de-DE" dirty="0"/>
          </a:p>
        </p:txBody>
      </p:sp>
      <p:pic>
        <p:nvPicPr>
          <p:cNvPr id="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457200" y="1815353"/>
            <a:ext cx="7620000" cy="4370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0506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Growth of Exports</a:t>
            </a:r>
            <a:endParaRPr lang="de-DE" dirty="0"/>
          </a:p>
        </p:txBody>
      </p:sp>
      <p:pic>
        <p:nvPicPr>
          <p:cNvPr id="6"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812" y="1385195"/>
            <a:ext cx="4776788" cy="456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308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Exports as Share of GDP</a:t>
            </a:r>
            <a:endParaRPr lang="de-D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2057400"/>
            <a:ext cx="694840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1175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Regulatory Reforms of 2004</a:t>
            </a:r>
            <a:endParaRPr lang="de-DE" dirty="0"/>
          </a:p>
        </p:txBody>
      </p:sp>
      <p:sp>
        <p:nvSpPr>
          <p:cNvPr id="3" name="Inhaltsplatzhalter 2"/>
          <p:cNvSpPr>
            <a:spLocks noGrp="1"/>
          </p:cNvSpPr>
          <p:nvPr>
            <p:ph idx="1"/>
          </p:nvPr>
        </p:nvSpPr>
        <p:spPr/>
        <p:txBody>
          <a:bodyPr/>
          <a:lstStyle/>
          <a:p>
            <a:pPr>
              <a:lnSpc>
                <a:spcPct val="200000"/>
              </a:lnSpc>
              <a:defRPr/>
            </a:pPr>
            <a:r>
              <a:rPr lang="en-US" sz="2000" dirty="0"/>
              <a:t>Agenda 2010</a:t>
            </a:r>
          </a:p>
          <a:p>
            <a:pPr>
              <a:lnSpc>
                <a:spcPct val="200000"/>
              </a:lnSpc>
              <a:defRPr/>
            </a:pPr>
            <a:r>
              <a:rPr lang="en-US" sz="2000" dirty="0" err="1"/>
              <a:t>Hartz</a:t>
            </a:r>
            <a:r>
              <a:rPr lang="en-US" sz="2000" dirty="0"/>
              <a:t> IV for unemployed – incentives for employment</a:t>
            </a:r>
          </a:p>
          <a:p>
            <a:pPr>
              <a:lnSpc>
                <a:spcPct val="200000"/>
              </a:lnSpc>
              <a:defRPr/>
            </a:pPr>
            <a:r>
              <a:rPr lang="en-US" sz="2000" dirty="0"/>
              <a:t>Flexibility in labor regulations</a:t>
            </a:r>
          </a:p>
          <a:p>
            <a:pPr>
              <a:lnSpc>
                <a:spcPct val="200000"/>
              </a:lnSpc>
              <a:defRPr/>
            </a:pPr>
            <a:r>
              <a:rPr lang="en-US" sz="2000" dirty="0"/>
              <a:t>Educational reforms</a:t>
            </a:r>
          </a:p>
          <a:p>
            <a:pPr>
              <a:lnSpc>
                <a:spcPct val="200000"/>
              </a:lnSpc>
              <a:defRPr/>
            </a:pPr>
            <a:r>
              <a:rPr lang="en-US" sz="2000" dirty="0"/>
              <a:t>Increased commitment to science &amp; R&amp;D</a:t>
            </a:r>
          </a:p>
          <a:p>
            <a:pPr>
              <a:lnSpc>
                <a:spcPct val="200000"/>
              </a:lnSpc>
              <a:defRPr/>
            </a:pPr>
            <a:r>
              <a:rPr lang="en-US" sz="2000" dirty="0"/>
              <a:t>Enabling entrepreneurship</a:t>
            </a:r>
          </a:p>
          <a:p>
            <a:pPr>
              <a:lnSpc>
                <a:spcPct val="200000"/>
              </a:lnSpc>
            </a:pPr>
            <a:endParaRPr lang="en-US" sz="2000" dirty="0"/>
          </a:p>
          <a:p>
            <a:pPr>
              <a:lnSpc>
                <a:spcPct val="200000"/>
              </a:lnSpc>
            </a:pPr>
            <a:endParaRPr lang="de-DE" sz="2000" dirty="0"/>
          </a:p>
        </p:txBody>
      </p:sp>
    </p:spTree>
    <p:extLst>
      <p:ext uri="{BB962C8B-B14F-4D97-AF65-F5344CB8AC3E}">
        <p14:creationId xmlns:p14="http://schemas.microsoft.com/office/powerpoint/2010/main" val="24148587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Modern Times</a:t>
            </a:r>
            <a:endParaRPr lang="de-DE" dirty="0"/>
          </a:p>
        </p:txBody>
      </p:sp>
      <p:pic>
        <p:nvPicPr>
          <p:cNvPr id="9" name="Picture 4"/>
          <p:cNvPicPr>
            <a:picLocks noGrp="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6039064" y="2082073"/>
            <a:ext cx="1800000" cy="2160000"/>
          </a:xfrm>
        </p:spPr>
      </p:pic>
      <p:pic>
        <p:nvPicPr>
          <p:cNvPr id="6"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4875" y="2057400"/>
            <a:ext cx="180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2056" y="2085174"/>
            <a:ext cx="180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875" y="2066925"/>
            <a:ext cx="180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8" name="Rechteck 7"/>
          <p:cNvSpPr/>
          <p:nvPr/>
        </p:nvSpPr>
        <p:spPr bwMode="auto">
          <a:xfrm>
            <a:off x="638413" y="2057400"/>
            <a:ext cx="7200651" cy="2179050"/>
          </a:xfrm>
          <a:prstGeom prst="rect">
            <a:avLst/>
          </a:prstGeom>
          <a:noFill/>
          <a:ln w="28575" cap="flat" cmpd="sng" algn="ctr">
            <a:solidFill>
              <a:srgbClr val="7D110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1"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415637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Increased Investment in R&amp;D</a:t>
            </a:r>
            <a:endParaRPr lang="de-DE" dirty="0"/>
          </a:p>
        </p:txBody>
      </p:sp>
      <p:pic>
        <p:nvPicPr>
          <p:cNvPr id="7"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143000" y="1828800"/>
            <a:ext cx="6765324"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338613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The Knowledge Filter</a:t>
            </a:r>
            <a:endParaRPr lang="de-DE" dirty="0"/>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51388" y="1600200"/>
            <a:ext cx="683162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1494033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600" y="1219200"/>
            <a:ext cx="6019800" cy="4524315"/>
          </a:xfrm>
          <a:prstGeom prst="rect">
            <a:avLst/>
          </a:prstGeom>
        </p:spPr>
        <p:txBody>
          <a:bodyPr wrap="square">
            <a:spAutoFit/>
          </a:bodyPr>
          <a:lstStyle/>
          <a:p>
            <a:r>
              <a:rPr lang="en-US" sz="2400" dirty="0" smtClean="0"/>
              <a:t>“The value of any commodity, therefore, to the person who possesses it, and who means not to use or consume it himself, but to exchange it for other commodities, is equal to the quantity of </a:t>
            </a:r>
            <a:r>
              <a:rPr lang="en-US" sz="2400" dirty="0" err="1" smtClean="0"/>
              <a:t>labour</a:t>
            </a:r>
            <a:r>
              <a:rPr lang="en-US" sz="2400" dirty="0" smtClean="0"/>
              <a:t> which it enables him to purchase or command. </a:t>
            </a:r>
            <a:r>
              <a:rPr lang="en-US" sz="2400" dirty="0" err="1" smtClean="0"/>
              <a:t>Labour</a:t>
            </a:r>
            <a:r>
              <a:rPr lang="en-US" sz="2400" dirty="0" smtClean="0"/>
              <a:t>, therefore, is the real measure of the exchangeable value of all commodities. The real price of everything, what everything really costs to the man who wants to acquire it, is the toil and trouble of acquiring it.” </a:t>
            </a:r>
            <a:br>
              <a:rPr lang="en-US" sz="2400" dirty="0" smtClean="0"/>
            </a:br>
            <a:r>
              <a:rPr lang="en-US" sz="2400" dirty="0" smtClean="0"/>
              <a:t>― </a:t>
            </a:r>
            <a:r>
              <a:rPr lang="en-US" sz="2400" dirty="0" smtClean="0">
                <a:hlinkClick r:id="rId2"/>
              </a:rPr>
              <a:t>Adam Smith</a:t>
            </a:r>
            <a:r>
              <a:rPr lang="en-US" sz="2400" dirty="0" smtClean="0"/>
              <a:t>, </a:t>
            </a:r>
            <a:r>
              <a:rPr lang="en-US" sz="2400" i="1" dirty="0" smtClean="0">
                <a:hlinkClick r:id="rId3"/>
              </a:rPr>
              <a:t>The Wealth of Nations</a:t>
            </a:r>
            <a:r>
              <a:rPr lang="en-US" sz="2400" i="1" dirty="0" smtClean="0"/>
              <a:t> </a:t>
            </a:r>
            <a:endParaRPr lang="en-US" sz="2400" dirty="0"/>
          </a:p>
        </p:txBody>
      </p:sp>
    </p:spTree>
    <p:extLst>
      <p:ext uri="{BB962C8B-B14F-4D97-AF65-F5344CB8AC3E}">
        <p14:creationId xmlns:p14="http://schemas.microsoft.com/office/powerpoint/2010/main" val="2031414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New Entrepreneurship Policy in Germany</a:t>
            </a:r>
            <a:endParaRPr lang="de-DE" dirty="0"/>
          </a:p>
        </p:txBody>
      </p:sp>
      <p:sp>
        <p:nvSpPr>
          <p:cNvPr id="3" name="Inhaltsplatzhalter 2"/>
          <p:cNvSpPr>
            <a:spLocks noGrp="1"/>
          </p:cNvSpPr>
          <p:nvPr>
            <p:ph idx="1"/>
          </p:nvPr>
        </p:nvSpPr>
        <p:spPr>
          <a:xfrm>
            <a:off x="381000" y="1905000"/>
            <a:ext cx="7620000" cy="4800600"/>
          </a:xfrm>
        </p:spPr>
        <p:txBody>
          <a:bodyPr/>
          <a:lstStyle/>
          <a:p>
            <a:pPr>
              <a:lnSpc>
                <a:spcPct val="150000"/>
              </a:lnSpc>
              <a:spcAft>
                <a:spcPts val="1200"/>
              </a:spcAft>
              <a:defRPr/>
            </a:pPr>
            <a:r>
              <a:rPr lang="en-US" sz="2000" dirty="0"/>
              <a:t>Subsidies for start-ups (financing and consulting)</a:t>
            </a:r>
          </a:p>
          <a:p>
            <a:pPr>
              <a:lnSpc>
                <a:spcPct val="150000"/>
              </a:lnSpc>
              <a:spcAft>
                <a:spcPts val="1200"/>
              </a:spcAft>
              <a:defRPr/>
            </a:pPr>
            <a:r>
              <a:rPr lang="en-US" sz="2000" dirty="0"/>
              <a:t>Loans, sureties, equity capital financing for establishing </a:t>
            </a:r>
            <a:r>
              <a:rPr lang="en-US" sz="2000" dirty="0" smtClean="0"/>
              <a:t>a </a:t>
            </a:r>
            <a:r>
              <a:rPr lang="en-US" sz="2000" dirty="0"/>
              <a:t>new business</a:t>
            </a:r>
          </a:p>
          <a:p>
            <a:pPr>
              <a:lnSpc>
                <a:spcPct val="150000"/>
              </a:lnSpc>
              <a:spcAft>
                <a:spcPts val="1200"/>
              </a:spcAft>
              <a:defRPr/>
            </a:pPr>
            <a:r>
              <a:rPr lang="en-US" sz="2000" dirty="0"/>
              <a:t>Service points (information)</a:t>
            </a:r>
          </a:p>
          <a:p>
            <a:pPr>
              <a:lnSpc>
                <a:spcPct val="150000"/>
              </a:lnSpc>
              <a:spcAft>
                <a:spcPts val="1200"/>
              </a:spcAft>
              <a:defRPr/>
            </a:pPr>
            <a:r>
              <a:rPr lang="en-US" sz="2000" dirty="0"/>
              <a:t>Programs issued on all levels of government – national, </a:t>
            </a:r>
            <a:r>
              <a:rPr lang="en-US" sz="2000" dirty="0" err="1"/>
              <a:t>Laender</a:t>
            </a:r>
            <a:r>
              <a:rPr lang="en-US" sz="2000" dirty="0"/>
              <a:t> &amp; local</a:t>
            </a:r>
          </a:p>
          <a:p>
            <a:pPr>
              <a:lnSpc>
                <a:spcPct val="150000"/>
              </a:lnSpc>
              <a:spcAft>
                <a:spcPts val="1200"/>
              </a:spcAft>
            </a:pPr>
            <a:endParaRPr lang="de-DE" sz="2400" dirty="0"/>
          </a:p>
        </p:txBody>
      </p:sp>
    </p:spTree>
    <p:extLst>
      <p:ext uri="{BB962C8B-B14F-4D97-AF65-F5344CB8AC3E}">
        <p14:creationId xmlns:p14="http://schemas.microsoft.com/office/powerpoint/2010/main" val="3105454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Entrepreneurship Policies</a:t>
            </a:r>
            <a:endParaRPr lang="de-DE" dirty="0"/>
          </a:p>
        </p:txBody>
      </p:sp>
      <p:sp>
        <p:nvSpPr>
          <p:cNvPr id="3" name="Inhaltsplatzhalter 2"/>
          <p:cNvSpPr>
            <a:spLocks noGrp="1"/>
          </p:cNvSpPr>
          <p:nvPr>
            <p:ph idx="1"/>
          </p:nvPr>
        </p:nvSpPr>
        <p:spPr/>
        <p:txBody>
          <a:bodyPr/>
          <a:lstStyle/>
          <a:p>
            <a:pPr>
              <a:spcAft>
                <a:spcPts val="600"/>
              </a:spcAft>
            </a:pPr>
            <a:r>
              <a:rPr lang="en-US" sz="2000" dirty="0"/>
              <a:t>Microcredit Program (</a:t>
            </a:r>
            <a:r>
              <a:rPr lang="en-US" sz="2000" i="1" dirty="0" err="1" smtClean="0"/>
              <a:t>Förderkredite</a:t>
            </a:r>
            <a:r>
              <a:rPr lang="en-US" sz="2000" dirty="0" smtClean="0"/>
              <a:t>)</a:t>
            </a:r>
          </a:p>
          <a:p>
            <a:pPr marL="800100" lvl="1" indent="-342900">
              <a:spcAft>
                <a:spcPts val="600"/>
              </a:spcAft>
              <a:buFont typeface="Symbol" pitchFamily="18" charset="2"/>
              <a:buChar char="-"/>
            </a:pPr>
            <a:r>
              <a:rPr lang="en-US" sz="2000" dirty="0" err="1" smtClean="0"/>
              <a:t>KfW</a:t>
            </a:r>
            <a:r>
              <a:rPr lang="en-US" sz="2000" dirty="0" smtClean="0"/>
              <a:t> </a:t>
            </a:r>
            <a:r>
              <a:rPr lang="en-US" sz="2000" i="1" dirty="0" err="1" smtClean="0"/>
              <a:t>Mittelstandsbank</a:t>
            </a:r>
            <a:r>
              <a:rPr lang="en-US" sz="2000" dirty="0" smtClean="0"/>
              <a:t> (10.000 </a:t>
            </a:r>
            <a:r>
              <a:rPr lang="en-US" sz="2000" dirty="0"/>
              <a:t>-</a:t>
            </a:r>
            <a:r>
              <a:rPr lang="en-US" sz="2000" dirty="0" smtClean="0"/>
              <a:t>25.000€)</a:t>
            </a:r>
            <a:endParaRPr lang="en-US" sz="2000" dirty="0"/>
          </a:p>
          <a:p>
            <a:pPr>
              <a:spcAft>
                <a:spcPts val="600"/>
              </a:spcAft>
            </a:pPr>
            <a:r>
              <a:rPr lang="en-US" sz="2000" dirty="0"/>
              <a:t>High Tech Startup Funds (</a:t>
            </a:r>
            <a:r>
              <a:rPr lang="en-US" sz="2000" i="1" dirty="0" err="1" smtClean="0"/>
              <a:t>Gründerfond</a:t>
            </a:r>
            <a:r>
              <a:rPr lang="en-US" sz="2000" dirty="0" smtClean="0"/>
              <a:t>)</a:t>
            </a:r>
          </a:p>
          <a:p>
            <a:pPr marL="800100" lvl="1" indent="-342900">
              <a:spcAft>
                <a:spcPts val="600"/>
              </a:spcAft>
              <a:buFont typeface="Symbol" pitchFamily="18" charset="2"/>
              <a:buChar char="-"/>
            </a:pPr>
            <a:r>
              <a:rPr lang="en-US" sz="2000" dirty="0" smtClean="0"/>
              <a:t>500.000 € for </a:t>
            </a:r>
            <a:r>
              <a:rPr lang="en-US" sz="2000" dirty="0"/>
              <a:t>seed finance (86% from Gov’t, co-investment with V.C.)</a:t>
            </a:r>
          </a:p>
          <a:p>
            <a:pPr>
              <a:spcAft>
                <a:spcPts val="600"/>
              </a:spcAft>
            </a:pPr>
            <a:r>
              <a:rPr lang="en-US" sz="2000" dirty="0"/>
              <a:t>EXIST –University Based Startups</a:t>
            </a:r>
          </a:p>
          <a:p>
            <a:pPr marL="800100" lvl="1" indent="-342900">
              <a:spcAft>
                <a:spcPts val="600"/>
              </a:spcAft>
              <a:buFont typeface="Symbol" pitchFamily="18" charset="2"/>
              <a:buChar char="-"/>
            </a:pPr>
            <a:r>
              <a:rPr lang="en-US" sz="2000" dirty="0"/>
              <a:t>Culture of Entrepreneurship</a:t>
            </a:r>
          </a:p>
          <a:p>
            <a:pPr marL="800100" lvl="1" indent="-342900">
              <a:spcAft>
                <a:spcPts val="600"/>
              </a:spcAft>
              <a:buFont typeface="Symbol" pitchFamily="18" charset="2"/>
              <a:buChar char="-"/>
            </a:pPr>
            <a:r>
              <a:rPr lang="en-US" sz="2000" dirty="0"/>
              <a:t>Startup Grants (30.000 </a:t>
            </a:r>
            <a:r>
              <a:rPr lang="en-US" sz="2000" dirty="0" smtClean="0"/>
              <a:t>€ annually</a:t>
            </a:r>
            <a:r>
              <a:rPr lang="en-US" sz="2000" dirty="0"/>
              <a:t>)</a:t>
            </a:r>
          </a:p>
          <a:p>
            <a:pPr marL="800100" lvl="1" indent="-342900">
              <a:spcAft>
                <a:spcPts val="600"/>
              </a:spcAft>
              <a:buFont typeface="Symbol" pitchFamily="18" charset="2"/>
              <a:buChar char="-"/>
            </a:pPr>
            <a:r>
              <a:rPr lang="en-US" sz="2000" dirty="0"/>
              <a:t>Transfer &amp; Commercialization of Research (50.000 </a:t>
            </a:r>
            <a:r>
              <a:rPr lang="en-US" sz="2000" dirty="0" smtClean="0"/>
              <a:t>€ in </a:t>
            </a:r>
            <a:r>
              <a:rPr lang="en-US" sz="2000" dirty="0"/>
              <a:t>Phase I; 150.000  </a:t>
            </a:r>
            <a:r>
              <a:rPr lang="en-US" sz="2000" dirty="0" smtClean="0"/>
              <a:t>€ in </a:t>
            </a:r>
            <a:r>
              <a:rPr lang="en-US" sz="2000" dirty="0"/>
              <a:t>Phase II)</a:t>
            </a:r>
          </a:p>
          <a:p>
            <a:pPr>
              <a:spcAft>
                <a:spcPts val="600"/>
              </a:spcAft>
            </a:pPr>
            <a:endParaRPr lang="de-DE" sz="2000" dirty="0"/>
          </a:p>
        </p:txBody>
      </p:sp>
    </p:spTree>
    <p:extLst>
      <p:ext uri="{BB962C8B-B14F-4D97-AF65-F5344CB8AC3E}">
        <p14:creationId xmlns:p14="http://schemas.microsoft.com/office/powerpoint/2010/main" val="30099113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solidFill>
                  <a:schemeClr val="accent1"/>
                </a:solidFill>
              </a:rPr>
              <a:t>Support of the </a:t>
            </a:r>
            <a:r>
              <a:rPr lang="de-DE" dirty="0">
                <a:solidFill>
                  <a:schemeClr val="accent1"/>
                </a:solidFill>
              </a:rPr>
              <a:t>M</a:t>
            </a:r>
            <a:r>
              <a:rPr lang="de-DE" dirty="0" smtClean="0">
                <a:solidFill>
                  <a:schemeClr val="accent1"/>
                </a:solidFill>
              </a:rPr>
              <a:t>inistry of </a:t>
            </a:r>
            <a:r>
              <a:rPr lang="de-DE" dirty="0">
                <a:solidFill>
                  <a:schemeClr val="accent1"/>
                </a:solidFill>
              </a:rPr>
              <a:t>R</a:t>
            </a:r>
            <a:r>
              <a:rPr lang="de-DE" dirty="0" smtClean="0">
                <a:solidFill>
                  <a:schemeClr val="accent1"/>
                </a:solidFill>
              </a:rPr>
              <a:t>esearch and </a:t>
            </a:r>
            <a:r>
              <a:rPr lang="de-DE" dirty="0">
                <a:solidFill>
                  <a:schemeClr val="accent1"/>
                </a:solidFill>
              </a:rPr>
              <a:t>E</a:t>
            </a:r>
            <a:r>
              <a:rPr lang="de-DE" dirty="0" smtClean="0">
                <a:solidFill>
                  <a:schemeClr val="accent1"/>
                </a:solidFill>
              </a:rPr>
              <a:t>ducation</a:t>
            </a:r>
            <a:endParaRPr lang="de-DE" dirty="0">
              <a:solidFill>
                <a:schemeClr val="accent1"/>
              </a:solidFill>
            </a:endParaRPr>
          </a:p>
        </p:txBody>
      </p:sp>
      <p:sp>
        <p:nvSpPr>
          <p:cNvPr id="3" name="Inhaltsplatzhalter 2"/>
          <p:cNvSpPr>
            <a:spLocks noGrp="1"/>
          </p:cNvSpPr>
          <p:nvPr>
            <p:ph idx="1"/>
          </p:nvPr>
        </p:nvSpPr>
        <p:spPr>
          <a:xfrm>
            <a:off x="609600" y="1600200"/>
            <a:ext cx="3766492" cy="4038600"/>
          </a:xfrm>
        </p:spPr>
        <p:txBody>
          <a:bodyPr/>
          <a:lstStyle/>
          <a:p>
            <a:pPr>
              <a:lnSpc>
                <a:spcPct val="150000"/>
              </a:lnSpc>
              <a:spcBef>
                <a:spcPct val="50000"/>
              </a:spcBef>
              <a:spcAft>
                <a:spcPts val="1200"/>
              </a:spcAft>
              <a:defRPr/>
            </a:pPr>
            <a:r>
              <a:rPr lang="en-US" sz="2000" dirty="0"/>
              <a:t>BMBF program to promote regional support infrastructures for university-based start-ups</a:t>
            </a:r>
            <a:endParaRPr lang="en-US" sz="2000" b="1" dirty="0"/>
          </a:p>
          <a:p>
            <a:pPr marL="800100" lvl="1" indent="-342900">
              <a:lnSpc>
                <a:spcPct val="150000"/>
              </a:lnSpc>
              <a:spcBef>
                <a:spcPct val="50000"/>
              </a:spcBef>
              <a:spcAft>
                <a:spcPts val="1200"/>
              </a:spcAft>
              <a:buFont typeface="Symbol" pitchFamily="18" charset="2"/>
              <a:buChar char="-"/>
              <a:defRPr/>
            </a:pPr>
            <a:r>
              <a:rPr lang="en-US" sz="2000" dirty="0">
                <a:solidFill>
                  <a:srgbClr val="7D110C"/>
                </a:solidFill>
              </a:rPr>
              <a:t>15 (5) Exist regions and </a:t>
            </a:r>
          </a:p>
          <a:p>
            <a:pPr marL="800100" lvl="1" indent="-342900">
              <a:lnSpc>
                <a:spcPct val="150000"/>
              </a:lnSpc>
              <a:spcBef>
                <a:spcPct val="50000"/>
              </a:spcBef>
              <a:spcAft>
                <a:spcPts val="1200"/>
              </a:spcAft>
              <a:buFont typeface="Symbol" pitchFamily="18" charset="2"/>
              <a:buChar char="-"/>
              <a:defRPr/>
            </a:pPr>
            <a:r>
              <a:rPr lang="en-US" sz="2000" dirty="0">
                <a:solidFill>
                  <a:srgbClr val="7D110C"/>
                </a:solidFill>
              </a:rPr>
              <a:t>P</a:t>
            </a:r>
            <a:r>
              <a:rPr lang="en-US" sz="2000" dirty="0" smtClean="0">
                <a:solidFill>
                  <a:srgbClr val="7D110C"/>
                </a:solidFill>
              </a:rPr>
              <a:t>artnership </a:t>
            </a:r>
            <a:r>
              <a:rPr lang="en-US" sz="2000" dirty="0">
                <a:solidFill>
                  <a:srgbClr val="7D110C"/>
                </a:solidFill>
              </a:rPr>
              <a:t>regions  </a:t>
            </a:r>
          </a:p>
          <a:p>
            <a:pPr>
              <a:lnSpc>
                <a:spcPct val="150000"/>
              </a:lnSpc>
              <a:spcAft>
                <a:spcPts val="1200"/>
              </a:spcAft>
            </a:pPr>
            <a:endParaRPr lang="de-DE" sz="2000" dirty="0"/>
          </a:p>
        </p:txBody>
      </p:sp>
      <p:pic>
        <p:nvPicPr>
          <p:cNvPr id="6" name="Picture 3" descr="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130751"/>
            <a:ext cx="3168436" cy="3955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1344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i="1" dirty="0" smtClean="0"/>
              <a:t>Standortpolitik</a:t>
            </a:r>
            <a:endParaRPr lang="de-DE" i="1" dirty="0"/>
          </a:p>
        </p:txBody>
      </p:sp>
      <p:sp>
        <p:nvSpPr>
          <p:cNvPr id="3" name="Inhaltsplatzhalter 2"/>
          <p:cNvSpPr>
            <a:spLocks noGrp="1"/>
          </p:cNvSpPr>
          <p:nvPr>
            <p:ph idx="1"/>
          </p:nvPr>
        </p:nvSpPr>
        <p:spPr>
          <a:xfrm>
            <a:off x="381000" y="1828800"/>
            <a:ext cx="7620000" cy="4800600"/>
          </a:xfrm>
        </p:spPr>
        <p:txBody>
          <a:bodyPr/>
          <a:lstStyle/>
          <a:p>
            <a:pPr>
              <a:lnSpc>
                <a:spcPct val="150000"/>
              </a:lnSpc>
              <a:spcAft>
                <a:spcPts val="1200"/>
              </a:spcAft>
            </a:pPr>
            <a:r>
              <a:rPr lang="en-US" sz="2000" i="1" dirty="0" err="1" smtClean="0"/>
              <a:t>Standortpolitik</a:t>
            </a:r>
            <a:r>
              <a:rPr lang="en-US" sz="2000" dirty="0" smtClean="0"/>
              <a:t> is part of economic policy</a:t>
            </a:r>
          </a:p>
          <a:p>
            <a:pPr>
              <a:lnSpc>
                <a:spcPct val="150000"/>
              </a:lnSpc>
              <a:spcAft>
                <a:spcPts val="1200"/>
              </a:spcAft>
            </a:pPr>
            <a:r>
              <a:rPr lang="en-US" sz="2000" i="1" dirty="0" err="1" smtClean="0"/>
              <a:t>Standortpolitik</a:t>
            </a:r>
            <a:r>
              <a:rPr lang="en-US" sz="2000" dirty="0" smtClean="0"/>
              <a:t> refers to the market based choice of a location, where a company uses production factors to produce goods and services</a:t>
            </a:r>
          </a:p>
          <a:p>
            <a:pPr>
              <a:lnSpc>
                <a:spcPct val="150000"/>
              </a:lnSpc>
              <a:spcAft>
                <a:spcPts val="1200"/>
              </a:spcAft>
            </a:pPr>
            <a:r>
              <a:rPr lang="en-US" sz="2000" dirty="0" smtClean="0"/>
              <a:t>The factors influencing the market based decision of location are called </a:t>
            </a:r>
            <a:r>
              <a:rPr lang="en-US" sz="2000" i="1" dirty="0" err="1" smtClean="0">
                <a:solidFill>
                  <a:srgbClr val="7D110C"/>
                </a:solidFill>
              </a:rPr>
              <a:t>Standortfaktoren</a:t>
            </a:r>
            <a:endParaRPr lang="en-US" sz="2000" i="1" dirty="0" smtClean="0">
              <a:solidFill>
                <a:srgbClr val="7D110C"/>
              </a:solidFill>
            </a:endParaRPr>
          </a:p>
          <a:p>
            <a:pPr>
              <a:lnSpc>
                <a:spcPct val="150000"/>
              </a:lnSpc>
              <a:spcAft>
                <a:spcPts val="1200"/>
              </a:spcAft>
            </a:pPr>
            <a:endParaRPr lang="en-US" sz="2000" dirty="0"/>
          </a:p>
        </p:txBody>
      </p:sp>
    </p:spTree>
    <p:extLst>
      <p:ext uri="{BB962C8B-B14F-4D97-AF65-F5344CB8AC3E}">
        <p14:creationId xmlns:p14="http://schemas.microsoft.com/office/powerpoint/2010/main" val="1919771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Strategic Management of Places</a:t>
            </a:r>
            <a:endParaRPr lang="en-US" dirty="0"/>
          </a:p>
        </p:txBody>
      </p:sp>
      <p:sp>
        <p:nvSpPr>
          <p:cNvPr id="3" name="Content Placeholder 2"/>
          <p:cNvSpPr>
            <a:spLocks noGrp="1"/>
          </p:cNvSpPr>
          <p:nvPr>
            <p:ph idx="1"/>
          </p:nvPr>
        </p:nvSpPr>
        <p:spPr>
          <a:xfrm>
            <a:off x="457200" y="2209800"/>
            <a:ext cx="7620000" cy="4800600"/>
          </a:xfrm>
        </p:spPr>
        <p:txBody>
          <a:bodyPr/>
          <a:lstStyle/>
          <a:p>
            <a:r>
              <a:rPr lang="en-US" sz="3200" dirty="0" smtClean="0"/>
              <a:t>Factors &amp; Resources</a:t>
            </a:r>
          </a:p>
          <a:p>
            <a:r>
              <a:rPr lang="en-US" sz="3200" dirty="0" smtClean="0"/>
              <a:t>Spatial Structure &amp; Organization</a:t>
            </a:r>
          </a:p>
          <a:p>
            <a:r>
              <a:rPr lang="en-US" sz="3200" dirty="0" smtClean="0"/>
              <a:t>Human Dimension</a:t>
            </a:r>
          </a:p>
          <a:p>
            <a:r>
              <a:rPr lang="en-US" sz="3200" dirty="0" smtClean="0"/>
              <a:t>Policy</a:t>
            </a:r>
            <a:endParaRPr lang="en-US" sz="3200" dirty="0"/>
          </a:p>
          <a:p>
            <a:endParaRPr lang="en-US" dirty="0"/>
          </a:p>
        </p:txBody>
      </p:sp>
    </p:spTree>
    <p:extLst>
      <p:ext uri="{BB962C8B-B14F-4D97-AF65-F5344CB8AC3E}">
        <p14:creationId xmlns:p14="http://schemas.microsoft.com/office/powerpoint/2010/main" val="2919195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2034622573"/>
              </p:ext>
            </p:extLst>
          </p:nvPr>
        </p:nvGraphicFramePr>
        <p:xfrm>
          <a:off x="990600" y="609600"/>
          <a:ext cx="6934200" cy="5562600"/>
        </p:xfrm>
        <a:graphic>
          <a:graphicData uri="http://schemas.openxmlformats.org/presentationml/2006/ole">
            <mc:AlternateContent xmlns:mc="http://schemas.openxmlformats.org/markup-compatibility/2006">
              <mc:Choice xmlns:v="urn:schemas-microsoft-com:vml" Requires="v">
                <p:oleObj spid="_x0000_s1043" name="Slide" r:id="rId3" imgW="4570378" imgH="3427437" progId="PowerPoint.Slide.12">
                  <p:embed/>
                </p:oleObj>
              </mc:Choice>
              <mc:Fallback>
                <p:oleObj name="Slide" r:id="rId3" imgW="4570378" imgH="3427437"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609600"/>
                        <a:ext cx="6934200" cy="5562600"/>
                      </a:xfrm>
                      <a:prstGeom prst="rect">
                        <a:avLst/>
                      </a:prstGeom>
                      <a:noFill/>
                    </p:spPr>
                  </p:pic>
                </p:oleObj>
              </mc:Fallback>
            </mc:AlternateContent>
          </a:graphicData>
        </a:graphic>
      </p:graphicFrame>
    </p:spTree>
    <p:extLst>
      <p:ext uri="{BB962C8B-B14F-4D97-AF65-F5344CB8AC3E}">
        <p14:creationId xmlns:p14="http://schemas.microsoft.com/office/powerpoint/2010/main" val="3623009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&amp; Resources</a:t>
            </a:r>
            <a:endParaRPr lang="en-US" dirty="0"/>
          </a:p>
        </p:txBody>
      </p:sp>
      <p:sp>
        <p:nvSpPr>
          <p:cNvPr id="3" name="Content Placeholder 2"/>
          <p:cNvSpPr>
            <a:spLocks noGrp="1"/>
          </p:cNvSpPr>
          <p:nvPr>
            <p:ph idx="1"/>
          </p:nvPr>
        </p:nvSpPr>
        <p:spPr>
          <a:xfrm>
            <a:off x="457200" y="1676400"/>
            <a:ext cx="7620000" cy="4800600"/>
          </a:xfrm>
        </p:spPr>
        <p:txBody>
          <a:bodyPr>
            <a:normAutofit/>
          </a:bodyPr>
          <a:lstStyle/>
          <a:p>
            <a:r>
              <a:rPr lang="en-US" sz="3200" dirty="0" smtClean="0"/>
              <a:t>Natural Resources</a:t>
            </a:r>
          </a:p>
          <a:p>
            <a:r>
              <a:rPr lang="en-US" sz="3200" dirty="0" smtClean="0"/>
              <a:t>Physical Capital</a:t>
            </a:r>
          </a:p>
          <a:p>
            <a:r>
              <a:rPr lang="en-US" sz="3200" dirty="0" smtClean="0"/>
              <a:t>Infrastructure</a:t>
            </a:r>
          </a:p>
          <a:p>
            <a:r>
              <a:rPr lang="en-US" sz="3200" dirty="0" smtClean="0"/>
              <a:t>Knowledge Capital, Human Capital, Creativity, Skilled Labor</a:t>
            </a:r>
          </a:p>
          <a:p>
            <a:endParaRPr lang="en-US" sz="3200" dirty="0"/>
          </a:p>
        </p:txBody>
      </p:sp>
    </p:spTree>
    <p:extLst>
      <p:ext uri="{BB962C8B-B14F-4D97-AF65-F5344CB8AC3E}">
        <p14:creationId xmlns:p14="http://schemas.microsoft.com/office/powerpoint/2010/main" val="319270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Dimension</a:t>
            </a:r>
            <a:endParaRPr lang="en-US" dirty="0"/>
          </a:p>
        </p:txBody>
      </p:sp>
      <p:sp>
        <p:nvSpPr>
          <p:cNvPr id="3" name="Content Placeholder 2"/>
          <p:cNvSpPr>
            <a:spLocks noGrp="1"/>
          </p:cNvSpPr>
          <p:nvPr>
            <p:ph idx="1"/>
          </p:nvPr>
        </p:nvSpPr>
        <p:spPr>
          <a:xfrm>
            <a:off x="457200" y="2057400"/>
            <a:ext cx="7620000" cy="4800600"/>
          </a:xfrm>
        </p:spPr>
        <p:txBody>
          <a:bodyPr>
            <a:normAutofit/>
          </a:bodyPr>
          <a:lstStyle/>
          <a:p>
            <a:r>
              <a:rPr lang="en-US" sz="3200" dirty="0" smtClean="0"/>
              <a:t>Networks, linkages &amp; interactions – social capital</a:t>
            </a:r>
          </a:p>
          <a:p>
            <a:r>
              <a:rPr lang="en-US" sz="3200" dirty="0" smtClean="0"/>
              <a:t>Leadership</a:t>
            </a:r>
            <a:endParaRPr lang="en-US" sz="3200" dirty="0"/>
          </a:p>
        </p:txBody>
      </p:sp>
    </p:spTree>
    <p:extLst>
      <p:ext uri="{BB962C8B-B14F-4D97-AF65-F5344CB8AC3E}">
        <p14:creationId xmlns:p14="http://schemas.microsoft.com/office/powerpoint/2010/main" val="3769272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Policy</a:t>
            </a:r>
            <a:endParaRPr lang="en-US" dirty="0"/>
          </a:p>
        </p:txBody>
      </p:sp>
      <p:sp>
        <p:nvSpPr>
          <p:cNvPr id="3" name="Content Placeholder 2"/>
          <p:cNvSpPr>
            <a:spLocks noGrp="1"/>
          </p:cNvSpPr>
          <p:nvPr>
            <p:ph idx="1"/>
          </p:nvPr>
        </p:nvSpPr>
        <p:spPr>
          <a:xfrm>
            <a:off x="457200" y="1905000"/>
            <a:ext cx="7620000" cy="4800600"/>
          </a:xfrm>
        </p:spPr>
        <p:txBody>
          <a:bodyPr>
            <a:normAutofit/>
          </a:bodyPr>
          <a:lstStyle/>
          <a:p>
            <a:r>
              <a:rPr lang="en-US" sz="3200" dirty="0" smtClean="0"/>
              <a:t>Institutions</a:t>
            </a:r>
          </a:p>
          <a:p>
            <a:r>
              <a:rPr lang="en-US" sz="3200" dirty="0" smtClean="0"/>
              <a:t>Absorptive capacity mechanisms</a:t>
            </a:r>
          </a:p>
          <a:p>
            <a:r>
              <a:rPr lang="en-US" sz="3200" dirty="0" smtClean="0"/>
              <a:t>Capabilities</a:t>
            </a:r>
          </a:p>
          <a:p>
            <a:r>
              <a:rPr lang="en-US" sz="3200" dirty="0" smtClean="0"/>
              <a:t>Global benchmarking</a:t>
            </a:r>
            <a:endParaRPr lang="en-US" sz="3200" dirty="0"/>
          </a:p>
        </p:txBody>
      </p:sp>
    </p:spTree>
    <p:extLst>
      <p:ext uri="{BB962C8B-B14F-4D97-AF65-F5344CB8AC3E}">
        <p14:creationId xmlns:p14="http://schemas.microsoft.com/office/powerpoint/2010/main" val="3621426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Structure &amp; Organization</a:t>
            </a:r>
            <a:endParaRPr lang="en-US" dirty="0"/>
          </a:p>
        </p:txBody>
      </p:sp>
      <p:sp>
        <p:nvSpPr>
          <p:cNvPr id="3" name="Content Placeholder 2"/>
          <p:cNvSpPr>
            <a:spLocks noGrp="1"/>
          </p:cNvSpPr>
          <p:nvPr>
            <p:ph idx="1"/>
          </p:nvPr>
        </p:nvSpPr>
        <p:spPr>
          <a:xfrm>
            <a:off x="457200" y="1981200"/>
            <a:ext cx="7620000" cy="4800600"/>
          </a:xfrm>
        </p:spPr>
        <p:txBody>
          <a:bodyPr>
            <a:normAutofit/>
          </a:bodyPr>
          <a:lstStyle/>
          <a:p>
            <a:r>
              <a:rPr lang="en-US" sz="3200" dirty="0" smtClean="0"/>
              <a:t>Specialization</a:t>
            </a:r>
          </a:p>
          <a:p>
            <a:r>
              <a:rPr lang="en-US" sz="3200" dirty="0" smtClean="0"/>
              <a:t>Diversification</a:t>
            </a:r>
          </a:p>
          <a:p>
            <a:r>
              <a:rPr lang="en-US" sz="3200" dirty="0" smtClean="0"/>
              <a:t>Market Power</a:t>
            </a:r>
          </a:p>
          <a:p>
            <a:r>
              <a:rPr lang="en-US" sz="3200" dirty="0" smtClean="0"/>
              <a:t>Localized Competition</a:t>
            </a:r>
          </a:p>
          <a:p>
            <a:r>
              <a:rPr lang="en-US" sz="3200" dirty="0" smtClean="0"/>
              <a:t>Entrepreneurship</a:t>
            </a:r>
          </a:p>
          <a:p>
            <a:r>
              <a:rPr lang="en-US" sz="3200" dirty="0" smtClean="0"/>
              <a:t>Global Linkages</a:t>
            </a:r>
          </a:p>
        </p:txBody>
      </p:sp>
    </p:spTree>
    <p:extLst>
      <p:ext uri="{BB962C8B-B14F-4D97-AF65-F5344CB8AC3E}">
        <p14:creationId xmlns:p14="http://schemas.microsoft.com/office/powerpoint/2010/main" val="2419042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Innovation Policy</a:t>
            </a:r>
            <a:endParaRPr lang="en-US" dirty="0"/>
          </a:p>
        </p:txBody>
      </p:sp>
      <p:sp>
        <p:nvSpPr>
          <p:cNvPr id="3" name="Content Placeholder 2"/>
          <p:cNvSpPr>
            <a:spLocks noGrp="1"/>
          </p:cNvSpPr>
          <p:nvPr>
            <p:ph idx="1"/>
          </p:nvPr>
        </p:nvSpPr>
        <p:spPr>
          <a:xfrm>
            <a:off x="609600" y="2362200"/>
            <a:ext cx="7620000" cy="4800600"/>
          </a:xfrm>
        </p:spPr>
        <p:txBody>
          <a:bodyPr>
            <a:normAutofit/>
          </a:bodyPr>
          <a:lstStyle/>
          <a:p>
            <a:pPr marL="114300" indent="0">
              <a:buNone/>
            </a:pPr>
            <a:r>
              <a:rPr lang="en-US" sz="2800" dirty="0"/>
              <a:t>“Innovation policy is about helping companies to perform better and contributing to wider social objectives such as growth, jobs and sustainability</a:t>
            </a:r>
            <a:r>
              <a:rPr lang="en-US" sz="2800" dirty="0" smtClean="0"/>
              <a:t>.”</a:t>
            </a:r>
          </a:p>
          <a:p>
            <a:pPr lvl="1"/>
            <a:r>
              <a:rPr lang="en-US" sz="2800" dirty="0" smtClean="0"/>
              <a:t>European Commission, 2012</a:t>
            </a:r>
            <a:endParaRPr lang="en-US" sz="2800" dirty="0"/>
          </a:p>
        </p:txBody>
      </p:sp>
    </p:spTree>
    <p:extLst>
      <p:ext uri="{BB962C8B-B14F-4D97-AF65-F5344CB8AC3E}">
        <p14:creationId xmlns:p14="http://schemas.microsoft.com/office/powerpoint/2010/main" val="9226858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Conclusions</a:t>
            </a:r>
            <a:endParaRPr lang="de-DE" dirty="0"/>
          </a:p>
        </p:txBody>
      </p:sp>
      <p:sp>
        <p:nvSpPr>
          <p:cNvPr id="3" name="Inhaltsplatzhalter 2"/>
          <p:cNvSpPr>
            <a:spLocks noGrp="1"/>
          </p:cNvSpPr>
          <p:nvPr>
            <p:ph idx="1"/>
          </p:nvPr>
        </p:nvSpPr>
        <p:spPr/>
        <p:txBody>
          <a:bodyPr/>
          <a:lstStyle/>
          <a:p>
            <a:pPr>
              <a:lnSpc>
                <a:spcPct val="150000"/>
              </a:lnSpc>
              <a:spcAft>
                <a:spcPts val="1200"/>
              </a:spcAft>
            </a:pPr>
            <a:r>
              <a:rPr lang="en-US" sz="2000" i="1" dirty="0" smtClean="0"/>
              <a:t>Strategic Management of a Place enhances</a:t>
            </a:r>
            <a:r>
              <a:rPr lang="en-US" sz="2000" dirty="0" smtClean="0"/>
              <a:t> </a:t>
            </a:r>
            <a:r>
              <a:rPr lang="en-US" sz="2000" dirty="0"/>
              <a:t>Smart, Inclusive and Sustainable Growth</a:t>
            </a:r>
            <a:endParaRPr lang="en-US" sz="2000" dirty="0"/>
          </a:p>
          <a:p>
            <a:pPr>
              <a:lnSpc>
                <a:spcPct val="150000"/>
              </a:lnSpc>
              <a:spcAft>
                <a:spcPts val="1200"/>
              </a:spcAft>
            </a:pPr>
            <a:r>
              <a:rPr lang="en-US" sz="2000" dirty="0" smtClean="0"/>
              <a:t>Distinguishes </a:t>
            </a:r>
            <a:r>
              <a:rPr lang="en-US" sz="2000" dirty="0"/>
              <a:t>between local economy &amp; global markets</a:t>
            </a:r>
          </a:p>
          <a:p>
            <a:pPr>
              <a:lnSpc>
                <a:spcPct val="150000"/>
              </a:lnSpc>
              <a:spcAft>
                <a:spcPts val="1200"/>
              </a:spcAft>
            </a:pPr>
            <a:r>
              <a:rPr lang="en-US" sz="2000" dirty="0"/>
              <a:t>Generates superior economic performance of </a:t>
            </a:r>
            <a:r>
              <a:rPr lang="en-US" sz="2000" i="1" dirty="0" err="1"/>
              <a:t>Standort</a:t>
            </a:r>
            <a:r>
              <a:rPr lang="en-US" sz="2000" dirty="0"/>
              <a:t> in global economy</a:t>
            </a:r>
          </a:p>
          <a:p>
            <a:pPr>
              <a:lnSpc>
                <a:spcPct val="150000"/>
              </a:lnSpc>
              <a:spcAft>
                <a:spcPts val="1200"/>
              </a:spcAft>
            </a:pPr>
            <a:r>
              <a:rPr lang="en-US" sz="2000" dirty="0"/>
              <a:t>Myth of de-regulation – modified or recalibrated regulation responsible for improved performance</a:t>
            </a:r>
          </a:p>
          <a:p>
            <a:pPr>
              <a:lnSpc>
                <a:spcPct val="150000"/>
              </a:lnSpc>
              <a:spcAft>
                <a:spcPts val="1200"/>
              </a:spcAft>
            </a:pPr>
            <a:endParaRPr lang="de-DE" sz="2000" dirty="0"/>
          </a:p>
        </p:txBody>
      </p:sp>
    </p:spTree>
    <p:extLst>
      <p:ext uri="{BB962C8B-B14F-4D97-AF65-F5344CB8AC3E}">
        <p14:creationId xmlns:p14="http://schemas.microsoft.com/office/powerpoint/2010/main" val="840730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Industrial Policy</a:t>
            </a:r>
            <a:endParaRPr lang="en-US" dirty="0"/>
          </a:p>
        </p:txBody>
      </p:sp>
      <p:sp>
        <p:nvSpPr>
          <p:cNvPr id="3" name="Content Placeholder 2"/>
          <p:cNvSpPr>
            <a:spLocks noGrp="1"/>
          </p:cNvSpPr>
          <p:nvPr>
            <p:ph idx="1"/>
          </p:nvPr>
        </p:nvSpPr>
        <p:spPr/>
        <p:txBody>
          <a:bodyPr>
            <a:normAutofit lnSpcReduction="10000"/>
          </a:bodyPr>
          <a:lstStyle/>
          <a:p>
            <a:pPr marL="114300" indent="0">
              <a:buNone/>
            </a:pPr>
            <a:r>
              <a:rPr lang="en-US" sz="2800" dirty="0" smtClean="0"/>
              <a:t>“Industrial Policy means the initiation and coordination of governmental activities to leverage upward the productivity and competitiveness of the whole economy and of particular industries in it. Above all, positive industrial policy means the infusion of goal-oriented, strategic thinking into public economic policy…In more abstract terms, industrial policy is the logical outgrowth of the changing concept of comparative advantage.”</a:t>
            </a:r>
          </a:p>
          <a:p>
            <a:pPr marL="0" indent="0">
              <a:buNone/>
            </a:pPr>
            <a:r>
              <a:rPr lang="en-US" sz="2800" dirty="0"/>
              <a:t>	</a:t>
            </a:r>
            <a:r>
              <a:rPr lang="en-US" sz="2800" dirty="0" smtClean="0"/>
              <a:t>--</a:t>
            </a:r>
            <a:r>
              <a:rPr lang="en-US" sz="1800" dirty="0" smtClean="0"/>
              <a:t>Chalmers Johnson, </a:t>
            </a:r>
            <a:r>
              <a:rPr lang="en-US" sz="1800" i="1" dirty="0" smtClean="0"/>
              <a:t>The Industrial Policy Debate</a:t>
            </a:r>
            <a:r>
              <a:rPr lang="en-US" sz="1800" dirty="0" smtClean="0"/>
              <a:t>, 1984</a:t>
            </a:r>
          </a:p>
          <a:p>
            <a:endParaRPr lang="en-US" dirty="0"/>
          </a:p>
        </p:txBody>
      </p:sp>
    </p:spTree>
    <p:extLst>
      <p:ext uri="{BB962C8B-B14F-4D97-AF65-F5344CB8AC3E}">
        <p14:creationId xmlns:p14="http://schemas.microsoft.com/office/powerpoint/2010/main" val="27023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066800" y="762000"/>
            <a:ext cx="7110412" cy="5054501"/>
          </a:xfrm>
        </p:spPr>
        <p:txBody>
          <a:bodyPr>
            <a:normAutofit lnSpcReduction="10000"/>
          </a:bodyPr>
          <a:lstStyle/>
          <a:p>
            <a:pPr marL="0" indent="0">
              <a:lnSpc>
                <a:spcPct val="150000"/>
              </a:lnSpc>
              <a:spcAft>
                <a:spcPts val="1200"/>
              </a:spcAft>
              <a:buNone/>
            </a:pPr>
            <a:r>
              <a:rPr lang="en-US" sz="1800" dirty="0" smtClean="0"/>
              <a:t>“I would also like to point out that it is not just new thinking that we need.  Rather, it is often equally important to recall older ideas and approaches that may have fallen out of the limelight in the meantime.  For example, we in Germany have sharpened our focus on the necessity of pursuing economic and fiscal policies that are consistent with the principles of markets and competition -- what we call </a:t>
            </a:r>
            <a:r>
              <a:rPr lang="en-US" sz="1800" i="1" dirty="0" err="1" smtClean="0"/>
              <a:t>Ordnungspolitik</a:t>
            </a:r>
            <a:r>
              <a:rPr lang="en-US" sz="1800" dirty="0" smtClean="0"/>
              <a:t>.  This approach can make crucial contributions to the concrete design of policies and especially institutions.  In my view, Germany's "debt brake" is an institution that lays the groundwork for reliable long-term policymaking and that by itself can counteract undesirable fiscal and economic developments.”</a:t>
            </a:r>
          </a:p>
          <a:p>
            <a:pPr marL="0" indent="0">
              <a:lnSpc>
                <a:spcPct val="150000"/>
              </a:lnSpc>
              <a:buNone/>
            </a:pPr>
            <a:r>
              <a:rPr lang="de-DE" sz="1400" i="1" dirty="0" smtClean="0"/>
              <a:t>Wolfang Schäuble, Minister </a:t>
            </a:r>
            <a:r>
              <a:rPr lang="de-DE" sz="1400" i="1" dirty="0" err="1" smtClean="0"/>
              <a:t>of</a:t>
            </a:r>
            <a:r>
              <a:rPr lang="de-DE" sz="1400" i="1" dirty="0" smtClean="0"/>
              <a:t> </a:t>
            </a:r>
            <a:r>
              <a:rPr lang="de-DE" sz="1400" i="1" dirty="0" err="1" smtClean="0"/>
              <a:t>Finance</a:t>
            </a:r>
            <a:endParaRPr lang="de-DE" sz="1400" i="1" dirty="0"/>
          </a:p>
        </p:txBody>
      </p:sp>
    </p:spTree>
    <p:extLst>
      <p:ext uri="{BB962C8B-B14F-4D97-AF65-F5344CB8AC3E}">
        <p14:creationId xmlns:p14="http://schemas.microsoft.com/office/powerpoint/2010/main" val="1498210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Ordnungspolitik</a:t>
            </a:r>
            <a:endParaRPr lang="de-DE" dirty="0"/>
          </a:p>
        </p:txBody>
      </p:sp>
      <p:sp>
        <p:nvSpPr>
          <p:cNvPr id="3" name="Inhaltsplatzhalter 2"/>
          <p:cNvSpPr>
            <a:spLocks noGrp="1"/>
          </p:cNvSpPr>
          <p:nvPr>
            <p:ph idx="1"/>
          </p:nvPr>
        </p:nvSpPr>
        <p:spPr/>
        <p:txBody>
          <a:bodyPr>
            <a:normAutofit/>
          </a:bodyPr>
          <a:lstStyle/>
          <a:p>
            <a:pPr>
              <a:lnSpc>
                <a:spcPct val="150000"/>
              </a:lnSpc>
              <a:spcAft>
                <a:spcPts val="1800"/>
              </a:spcAft>
            </a:pPr>
            <a:r>
              <a:rPr lang="en-US" sz="2400" dirty="0" smtClean="0"/>
              <a:t>Establishment of rules and legal framework for the economy</a:t>
            </a:r>
          </a:p>
          <a:p>
            <a:pPr>
              <a:lnSpc>
                <a:spcPct val="150000"/>
              </a:lnSpc>
              <a:spcAft>
                <a:spcPts val="1800"/>
              </a:spcAft>
            </a:pPr>
            <a:r>
              <a:rPr lang="en-US" sz="2400" i="1" dirty="0" err="1" smtClean="0"/>
              <a:t>Ordnungspolitik</a:t>
            </a:r>
            <a:r>
              <a:rPr lang="en-US" sz="2400" dirty="0" smtClean="0"/>
              <a:t> is commonly known as legal actions by the government, establishing a </a:t>
            </a:r>
            <a:r>
              <a:rPr lang="en-US" sz="2400" dirty="0" smtClean="0">
                <a:solidFill>
                  <a:srgbClr val="7D110C"/>
                </a:solidFill>
              </a:rPr>
              <a:t>framework</a:t>
            </a:r>
            <a:r>
              <a:rPr lang="en-US" sz="2400" dirty="0" smtClean="0"/>
              <a:t> for the economy which ensures the sustainment, adjustment and improvement of the </a:t>
            </a:r>
            <a:r>
              <a:rPr lang="en-US" sz="2400" dirty="0" smtClean="0">
                <a:solidFill>
                  <a:srgbClr val="7D110C"/>
                </a:solidFill>
              </a:rPr>
              <a:t>economic order </a:t>
            </a:r>
          </a:p>
        </p:txBody>
      </p:sp>
      <p:sp>
        <p:nvSpPr>
          <p:cNvPr id="7" name="Textfeld 6"/>
          <p:cNvSpPr txBox="1"/>
          <p:nvPr/>
        </p:nvSpPr>
        <p:spPr>
          <a:xfrm>
            <a:off x="1519089" y="5661248"/>
            <a:ext cx="6768752" cy="375552"/>
          </a:xfrm>
          <a:prstGeom prst="rect">
            <a:avLst/>
          </a:prstGeom>
          <a:noFill/>
        </p:spPr>
        <p:txBody>
          <a:bodyPr wrap="square" rtlCol="0">
            <a:spAutoFit/>
          </a:bodyPr>
          <a:lstStyle/>
          <a:p>
            <a:pPr lvl="1" algn="r">
              <a:lnSpc>
                <a:spcPct val="150000"/>
              </a:lnSpc>
              <a:spcAft>
                <a:spcPts val="0"/>
              </a:spcAft>
            </a:pPr>
            <a:r>
              <a:rPr lang="en-US" sz="1400" dirty="0" smtClean="0"/>
              <a:t>(</a:t>
            </a:r>
            <a:r>
              <a:rPr lang="de-DE" sz="1400" dirty="0" smtClean="0"/>
              <a:t>Schubert, Klaus/Martina Klein, </a:t>
            </a:r>
            <a:r>
              <a:rPr lang="de-DE" sz="1400" dirty="0"/>
              <a:t>Das Politiklexikon</a:t>
            </a:r>
            <a:r>
              <a:rPr lang="de-DE" sz="1400" dirty="0" smtClean="0"/>
              <a:t>, 4. Aufl., 2006)</a:t>
            </a:r>
            <a:endParaRPr lang="en-US" sz="1400" dirty="0" smtClean="0"/>
          </a:p>
        </p:txBody>
      </p:sp>
    </p:spTree>
    <p:extLst>
      <p:ext uri="{BB962C8B-B14F-4D97-AF65-F5344CB8AC3E}">
        <p14:creationId xmlns:p14="http://schemas.microsoft.com/office/powerpoint/2010/main" val="2575535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19089" y="692696"/>
            <a:ext cx="7110413" cy="1143000"/>
          </a:xfrm>
        </p:spPr>
        <p:txBody>
          <a:bodyPr/>
          <a:lstStyle/>
          <a:p>
            <a:r>
              <a:rPr lang="de-DE" dirty="0" smtClean="0"/>
              <a:t>Mission </a:t>
            </a:r>
            <a:r>
              <a:rPr lang="de-DE" dirty="0" err="1" smtClean="0"/>
              <a:t>of</a:t>
            </a:r>
            <a:r>
              <a:rPr lang="de-DE" dirty="0" smtClean="0"/>
              <a:t> Ordnungspolitik</a:t>
            </a:r>
            <a:endParaRPr lang="de-DE" dirty="0"/>
          </a:p>
        </p:txBody>
      </p:sp>
      <p:sp>
        <p:nvSpPr>
          <p:cNvPr id="3" name="Inhaltsplatzhalter 2"/>
          <p:cNvSpPr>
            <a:spLocks noGrp="1"/>
          </p:cNvSpPr>
          <p:nvPr>
            <p:ph idx="1"/>
          </p:nvPr>
        </p:nvSpPr>
        <p:spPr>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50000"/>
              </a:lnSpc>
              <a:spcAft>
                <a:spcPts val="600"/>
              </a:spcAft>
            </a:pPr>
            <a:r>
              <a:rPr lang="en-US" sz="1800" i="1" dirty="0" err="1" smtClean="0"/>
              <a:t>Ordnungspolitik</a:t>
            </a:r>
            <a:r>
              <a:rPr lang="en-US" sz="1800" dirty="0" smtClean="0"/>
              <a:t> creates a framework wherein market mechanisms are enabled and aims at the prevention of the concentration of economic power</a:t>
            </a:r>
          </a:p>
          <a:p>
            <a:pPr marL="800100" lvl="1" indent="-342900">
              <a:lnSpc>
                <a:spcPct val="150000"/>
              </a:lnSpc>
              <a:buFont typeface="Symbol" pitchFamily="18" charset="2"/>
              <a:buChar char="-"/>
            </a:pPr>
            <a:r>
              <a:rPr lang="en-US" sz="1800" dirty="0" smtClean="0"/>
              <a:t>Configuration of property rights</a:t>
            </a:r>
          </a:p>
          <a:p>
            <a:pPr marL="800100" lvl="1" indent="-342900">
              <a:lnSpc>
                <a:spcPct val="150000"/>
              </a:lnSpc>
              <a:buFont typeface="Symbol" pitchFamily="18" charset="2"/>
              <a:buChar char="-"/>
            </a:pPr>
            <a:r>
              <a:rPr lang="en-US" sz="1800" dirty="0" smtClean="0"/>
              <a:t>Rules to ensure economic competition</a:t>
            </a:r>
            <a:r>
              <a:rPr lang="en-US" sz="1800" i="1" dirty="0" smtClean="0">
                <a:solidFill>
                  <a:srgbClr val="C00000"/>
                </a:solidFill>
              </a:rPr>
              <a:t> </a:t>
            </a:r>
            <a:br>
              <a:rPr lang="en-US" sz="1800" i="1" dirty="0" smtClean="0">
                <a:solidFill>
                  <a:srgbClr val="C00000"/>
                </a:solidFill>
              </a:rPr>
            </a:br>
            <a:r>
              <a:rPr lang="en-US" sz="1800" dirty="0" smtClean="0"/>
              <a:t>(</a:t>
            </a:r>
            <a:r>
              <a:rPr lang="en-US" sz="1800" i="1" dirty="0" err="1" smtClean="0">
                <a:solidFill>
                  <a:srgbClr val="7D110C"/>
                </a:solidFill>
              </a:rPr>
              <a:t>Wettbewerbsrecht</a:t>
            </a:r>
            <a:r>
              <a:rPr lang="en-US" sz="1800" dirty="0" smtClean="0"/>
              <a:t> – ban of cartels, collusion, etc.; control of marketing and sales processes)</a:t>
            </a:r>
          </a:p>
          <a:p>
            <a:pPr marL="800100" lvl="1" indent="-342900">
              <a:lnSpc>
                <a:spcPct val="150000"/>
              </a:lnSpc>
              <a:buFont typeface="Symbol" pitchFamily="18" charset="2"/>
              <a:buChar char="-"/>
            </a:pPr>
            <a:r>
              <a:rPr lang="en-US" sz="1800" dirty="0" smtClean="0"/>
              <a:t>Configuration of contracts (</a:t>
            </a:r>
            <a:r>
              <a:rPr lang="en-US" sz="1800" i="1" dirty="0" err="1" smtClean="0">
                <a:solidFill>
                  <a:srgbClr val="7D110C"/>
                </a:solidFill>
              </a:rPr>
              <a:t>Vertrags</a:t>
            </a:r>
            <a:r>
              <a:rPr lang="en-US" sz="1800" i="1" dirty="0" smtClean="0">
                <a:solidFill>
                  <a:srgbClr val="7D110C"/>
                </a:solidFill>
              </a:rPr>
              <a:t>- und </a:t>
            </a:r>
            <a:r>
              <a:rPr lang="en-US" sz="1800" i="1" dirty="0" err="1" smtClean="0">
                <a:solidFill>
                  <a:srgbClr val="7D110C"/>
                </a:solidFill>
              </a:rPr>
              <a:t>Haftungsrecht</a:t>
            </a:r>
            <a:r>
              <a:rPr lang="en-US" sz="1800" dirty="0" smtClean="0"/>
              <a:t>) </a:t>
            </a:r>
            <a:endParaRPr lang="en-US" sz="1800" dirty="0"/>
          </a:p>
        </p:txBody>
      </p:sp>
      <p:sp>
        <p:nvSpPr>
          <p:cNvPr id="6" name="Textfeld 5"/>
          <p:cNvSpPr txBox="1"/>
          <p:nvPr/>
        </p:nvSpPr>
        <p:spPr>
          <a:xfrm>
            <a:off x="1519089" y="5661248"/>
            <a:ext cx="6768752" cy="461665"/>
          </a:xfrm>
          <a:prstGeom prst="rect">
            <a:avLst/>
          </a:prstGeom>
          <a:noFill/>
        </p:spPr>
        <p:txBody>
          <a:bodyPr wrap="square" rtlCol="0">
            <a:spAutoFit/>
          </a:bodyPr>
          <a:lstStyle/>
          <a:p>
            <a:pPr lvl="1" algn="r"/>
            <a:r>
              <a:rPr lang="de-DE" sz="1200" dirty="0" smtClean="0"/>
              <a:t>Alfred Schüller / Hans-Günter </a:t>
            </a:r>
            <a:r>
              <a:rPr lang="de-DE" sz="1200" dirty="0" err="1"/>
              <a:t>Krüsselberg</a:t>
            </a:r>
            <a:r>
              <a:rPr lang="de-DE" sz="1200" dirty="0"/>
              <a:t> (</a:t>
            </a:r>
            <a:r>
              <a:rPr lang="de-DE" sz="1200" dirty="0" err="1"/>
              <a:t>Hg</a:t>
            </a:r>
            <a:r>
              <a:rPr lang="de-DE" sz="1200" dirty="0"/>
              <a:t>.): Grundbegriffe zur Ordnungstheorie und Politischen Ökonomik. 6. durchgesehene und ergänzte Auflage, Marburg 2004.</a:t>
            </a:r>
          </a:p>
        </p:txBody>
      </p:sp>
    </p:spTree>
    <p:extLst>
      <p:ext uri="{BB962C8B-B14F-4D97-AF65-F5344CB8AC3E}">
        <p14:creationId xmlns:p14="http://schemas.microsoft.com/office/powerpoint/2010/main" val="3008639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8600" y="228600"/>
            <a:ext cx="7110413" cy="1405533"/>
          </a:xfrm>
        </p:spPr>
        <p:txBody>
          <a:bodyPr>
            <a:normAutofit fontScale="90000"/>
          </a:bodyPr>
          <a:lstStyle/>
          <a:p>
            <a:r>
              <a:rPr lang="de-DE" i="1" dirty="0" smtClean="0"/>
              <a:t>Ordnungspolitik</a:t>
            </a:r>
            <a:r>
              <a:rPr lang="de-DE" dirty="0" smtClean="0"/>
              <a:t> as a </a:t>
            </a:r>
            <a:r>
              <a:rPr lang="de-DE" dirty="0"/>
              <a:t>S</a:t>
            </a:r>
            <a:r>
              <a:rPr lang="de-DE" dirty="0" smtClean="0"/>
              <a:t>trategy of Economic </a:t>
            </a:r>
            <a:r>
              <a:rPr lang="de-DE" dirty="0"/>
              <a:t>P</a:t>
            </a:r>
            <a:r>
              <a:rPr lang="de-DE" dirty="0" smtClean="0"/>
              <a:t>olicy</a:t>
            </a:r>
            <a:endParaRPr lang="de-DE" dirty="0"/>
          </a:p>
        </p:txBody>
      </p:sp>
      <p:sp>
        <p:nvSpPr>
          <p:cNvPr id="3" name="Inhaltsplatzhalter 2"/>
          <p:cNvSpPr>
            <a:spLocks noGrp="1"/>
          </p:cNvSpPr>
          <p:nvPr>
            <p:ph idx="1"/>
          </p:nvPr>
        </p:nvSpPr>
        <p:spPr>
          <a:xfrm>
            <a:off x="381000" y="1905000"/>
            <a:ext cx="7620000" cy="4800600"/>
          </a:xfrm>
        </p:spPr>
        <p:txBody>
          <a:bodyPr/>
          <a:lstStyle/>
          <a:p>
            <a:pPr>
              <a:lnSpc>
                <a:spcPct val="150000"/>
              </a:lnSpc>
            </a:pPr>
            <a:r>
              <a:rPr lang="en-US" sz="1800" dirty="0" smtClean="0"/>
              <a:t>Concepts of economic policy as the </a:t>
            </a:r>
            <a:r>
              <a:rPr lang="en-US" sz="1800" i="1" dirty="0" err="1" smtClean="0">
                <a:solidFill>
                  <a:srgbClr val="7D110C"/>
                </a:solidFill>
              </a:rPr>
              <a:t>ordoliberalism</a:t>
            </a:r>
            <a:r>
              <a:rPr lang="en-US" sz="1800" dirty="0" smtClean="0">
                <a:solidFill>
                  <a:srgbClr val="7D110C"/>
                </a:solidFill>
              </a:rPr>
              <a:t> </a:t>
            </a:r>
            <a:r>
              <a:rPr lang="en-US" sz="1800" dirty="0" smtClean="0"/>
              <a:t>define </a:t>
            </a:r>
            <a:r>
              <a:rPr lang="en-US" sz="1800" i="1" dirty="0" err="1" smtClean="0"/>
              <a:t>Ordnungspolitik</a:t>
            </a:r>
            <a:r>
              <a:rPr lang="en-US" sz="1800" dirty="0" smtClean="0"/>
              <a:t> as the most important task towards developing economic policy </a:t>
            </a:r>
          </a:p>
          <a:p>
            <a:pPr marL="914400" lvl="1" indent="-457200">
              <a:spcAft>
                <a:spcPts val="1200"/>
              </a:spcAft>
              <a:buFont typeface="Symbol" pitchFamily="18" charset="2"/>
              <a:buChar char="-"/>
            </a:pPr>
            <a:r>
              <a:rPr lang="en-US" sz="1800" dirty="0" smtClean="0"/>
              <a:t>The government should mainly take care of the composition of economic order</a:t>
            </a:r>
          </a:p>
          <a:p>
            <a:pPr marL="914400" lvl="1" indent="-457200">
              <a:spcAft>
                <a:spcPts val="1200"/>
              </a:spcAft>
              <a:buFont typeface="Symbol" pitchFamily="18" charset="2"/>
              <a:buChar char="-"/>
            </a:pPr>
            <a:r>
              <a:rPr lang="en-US" sz="1800" dirty="0" smtClean="0"/>
              <a:t>The economic processes should be regulated mainly by </a:t>
            </a:r>
            <a:r>
              <a:rPr lang="en-US" sz="1800" i="1" dirty="0" smtClean="0">
                <a:solidFill>
                  <a:srgbClr val="7D110C"/>
                </a:solidFill>
              </a:rPr>
              <a:t>market mechanisms</a:t>
            </a:r>
          </a:p>
          <a:p>
            <a:pPr marL="914400" lvl="1" indent="-457200">
              <a:spcAft>
                <a:spcPts val="1200"/>
              </a:spcAft>
              <a:buFont typeface="Symbol" pitchFamily="18" charset="2"/>
              <a:buChar char="-"/>
            </a:pPr>
            <a:r>
              <a:rPr lang="en-US" sz="1800" dirty="0" smtClean="0"/>
              <a:t>The economic system of the </a:t>
            </a:r>
            <a:r>
              <a:rPr lang="en-US" sz="1800" i="1" dirty="0" smtClean="0">
                <a:solidFill>
                  <a:srgbClr val="7D110C"/>
                </a:solidFill>
              </a:rPr>
              <a:t>social market economy </a:t>
            </a:r>
            <a:r>
              <a:rPr lang="en-US" sz="1800" dirty="0" smtClean="0"/>
              <a:t>includes </a:t>
            </a:r>
            <a:r>
              <a:rPr lang="en-US" sz="1800" i="1" dirty="0" err="1" smtClean="0"/>
              <a:t>Ordnungspolitik</a:t>
            </a:r>
            <a:r>
              <a:rPr lang="en-US" sz="1800" dirty="0" smtClean="0"/>
              <a:t> and </a:t>
            </a:r>
            <a:r>
              <a:rPr lang="en-US" sz="1800" i="1" dirty="0" err="1" smtClean="0"/>
              <a:t>Prozesspolitik</a:t>
            </a:r>
            <a:r>
              <a:rPr lang="en-US" sz="1800" dirty="0" smtClean="0"/>
              <a:t> in its economic policy</a:t>
            </a:r>
            <a:endParaRPr lang="en-US" sz="1800" dirty="0"/>
          </a:p>
        </p:txBody>
      </p:sp>
      <p:sp>
        <p:nvSpPr>
          <p:cNvPr id="6" name="Textfeld 5"/>
          <p:cNvSpPr txBox="1"/>
          <p:nvPr/>
        </p:nvSpPr>
        <p:spPr>
          <a:xfrm>
            <a:off x="1519089" y="5805264"/>
            <a:ext cx="6768752" cy="307777"/>
          </a:xfrm>
          <a:prstGeom prst="rect">
            <a:avLst/>
          </a:prstGeom>
          <a:noFill/>
        </p:spPr>
        <p:txBody>
          <a:bodyPr wrap="square" rtlCol="0">
            <a:spAutoFit/>
          </a:bodyPr>
          <a:lstStyle/>
          <a:p>
            <a:pPr lvl="1" algn="r"/>
            <a:r>
              <a:rPr lang="de-DE" sz="1400" dirty="0"/>
              <a:t>Gabler Verlag (Herausgeber), Gabler Wirtschaftslexikon, </a:t>
            </a:r>
            <a:r>
              <a:rPr lang="de-DE" sz="1400" dirty="0" smtClean="0"/>
              <a:t>Prozesspolitik</a:t>
            </a:r>
            <a:endParaRPr lang="en-US" sz="1400" dirty="0"/>
          </a:p>
        </p:txBody>
      </p:sp>
    </p:spTree>
    <p:extLst>
      <p:ext uri="{BB962C8B-B14F-4D97-AF65-F5344CB8AC3E}">
        <p14:creationId xmlns:p14="http://schemas.microsoft.com/office/powerpoint/2010/main" val="2098737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24000" y="549275"/>
            <a:ext cx="7110413" cy="1404938"/>
          </a:xfrm>
        </p:spPr>
        <p:txBody>
          <a:bodyPr>
            <a:normAutofit fontScale="90000"/>
          </a:bodyPr>
          <a:lstStyle/>
          <a:p>
            <a:r>
              <a:rPr lang="de-DE" dirty="0" smtClean="0"/>
              <a:t>Institutional Foundations of </a:t>
            </a:r>
            <a:r>
              <a:rPr lang="de-DE" i="1" dirty="0" smtClean="0"/>
              <a:t>Ordnungspolitik</a:t>
            </a:r>
            <a:endParaRPr lang="de-DE" i="1" dirty="0"/>
          </a:p>
        </p:txBody>
      </p:sp>
      <p:sp>
        <p:nvSpPr>
          <p:cNvPr id="3" name="Inhaltsplatzhalter 2"/>
          <p:cNvSpPr>
            <a:spLocks noGrp="1"/>
          </p:cNvSpPr>
          <p:nvPr>
            <p:ph idx="1"/>
          </p:nvPr>
        </p:nvSpPr>
        <p:spPr>
          <a:xfrm>
            <a:off x="457200" y="2209800"/>
            <a:ext cx="7620000" cy="4800600"/>
          </a:xfrm>
        </p:spPr>
        <p:txBody>
          <a:bodyPr/>
          <a:lstStyle/>
          <a:p>
            <a:pPr eaLnBrk="1" hangingPunct="1">
              <a:lnSpc>
                <a:spcPct val="150000"/>
              </a:lnSpc>
              <a:spcAft>
                <a:spcPts val="1200"/>
              </a:spcAft>
              <a:buClr>
                <a:schemeClr val="tx1"/>
              </a:buClr>
            </a:pPr>
            <a:r>
              <a:rPr lang="en-US" sz="1800" b="1" i="1" dirty="0" err="1">
                <a:solidFill>
                  <a:srgbClr val="7D110C"/>
                </a:solidFill>
              </a:rPr>
              <a:t>Sozialmarkt</a:t>
            </a:r>
            <a:r>
              <a:rPr lang="en-US" sz="1800" dirty="0">
                <a:solidFill>
                  <a:srgbClr val="7D110C"/>
                </a:solidFill>
              </a:rPr>
              <a:t> </a:t>
            </a:r>
            <a:r>
              <a:rPr lang="en-US" sz="1800" dirty="0"/>
              <a:t>(Social Market Economy) </a:t>
            </a:r>
            <a:r>
              <a:rPr lang="en-US" sz="1800" dirty="0" smtClean="0"/>
              <a:t>means </a:t>
            </a:r>
            <a:r>
              <a:rPr lang="en-US" sz="1800" dirty="0"/>
              <a:t>investments in people, industry and stability</a:t>
            </a:r>
          </a:p>
          <a:p>
            <a:pPr eaLnBrk="1" hangingPunct="1">
              <a:lnSpc>
                <a:spcPct val="150000"/>
              </a:lnSpc>
              <a:spcAft>
                <a:spcPts val="1200"/>
              </a:spcAft>
              <a:buClr>
                <a:schemeClr val="tx1"/>
              </a:buClr>
            </a:pPr>
            <a:r>
              <a:rPr lang="en-US" sz="1800" b="1" i="1" dirty="0">
                <a:solidFill>
                  <a:srgbClr val="7D110C"/>
                </a:solidFill>
              </a:rPr>
              <a:t>Co-Determination</a:t>
            </a:r>
            <a:r>
              <a:rPr lang="en-US" sz="1800" dirty="0"/>
              <a:t> (</a:t>
            </a:r>
            <a:r>
              <a:rPr lang="en-US" sz="1800" i="1" dirty="0" err="1"/>
              <a:t>Mitbestimmung</a:t>
            </a:r>
            <a:r>
              <a:rPr lang="en-US" sz="1800" dirty="0"/>
              <a:t>) </a:t>
            </a:r>
            <a:r>
              <a:rPr lang="en-US" sz="1800" dirty="0" smtClean="0"/>
              <a:t>means </a:t>
            </a:r>
            <a:r>
              <a:rPr lang="en-US" sz="1800" dirty="0"/>
              <a:t>unions involved in company policy</a:t>
            </a:r>
          </a:p>
          <a:p>
            <a:pPr eaLnBrk="1" hangingPunct="1">
              <a:lnSpc>
                <a:spcPct val="150000"/>
              </a:lnSpc>
              <a:spcAft>
                <a:spcPts val="1200"/>
              </a:spcAft>
              <a:buClr>
                <a:schemeClr val="tx1"/>
              </a:buClr>
            </a:pPr>
            <a:r>
              <a:rPr lang="en-US" sz="1800" b="1" dirty="0">
                <a:solidFill>
                  <a:srgbClr val="7D110C"/>
                </a:solidFill>
              </a:rPr>
              <a:t>Consensus</a:t>
            </a:r>
            <a:r>
              <a:rPr lang="en-US" sz="1800" dirty="0">
                <a:solidFill>
                  <a:srgbClr val="7D110C"/>
                </a:solidFill>
              </a:rPr>
              <a:t> </a:t>
            </a:r>
            <a:r>
              <a:rPr lang="en-US" sz="1800" dirty="0"/>
              <a:t>– Industry, Unions &amp; Government make decisions based on negotiations &amp; consideration of all interests</a:t>
            </a:r>
          </a:p>
          <a:p>
            <a:pPr>
              <a:lnSpc>
                <a:spcPct val="150000"/>
              </a:lnSpc>
              <a:spcAft>
                <a:spcPts val="1200"/>
              </a:spcAft>
              <a:buClr>
                <a:schemeClr val="tx1"/>
              </a:buClr>
            </a:pPr>
            <a:endParaRPr lang="de-DE" sz="2000" dirty="0"/>
          </a:p>
        </p:txBody>
      </p:sp>
      <p:sp>
        <p:nvSpPr>
          <p:cNvPr id="6" name="Textfeld 5"/>
          <p:cNvSpPr txBox="1"/>
          <p:nvPr/>
        </p:nvSpPr>
        <p:spPr>
          <a:xfrm>
            <a:off x="1519089" y="5589240"/>
            <a:ext cx="6768752" cy="523220"/>
          </a:xfrm>
          <a:prstGeom prst="rect">
            <a:avLst/>
          </a:prstGeom>
          <a:noFill/>
        </p:spPr>
        <p:txBody>
          <a:bodyPr wrap="square" rtlCol="0">
            <a:spAutoFit/>
          </a:bodyPr>
          <a:lstStyle/>
          <a:p>
            <a:pPr lvl="1" algn="r"/>
            <a:r>
              <a:rPr lang="de-DE" sz="1400" dirty="0"/>
              <a:t>Alfred Müller-</a:t>
            </a:r>
            <a:r>
              <a:rPr lang="de-DE" sz="1400" dirty="0" err="1"/>
              <a:t>Armack</a:t>
            </a:r>
            <a:r>
              <a:rPr lang="de-DE" sz="1400" dirty="0"/>
              <a:t>: Soziale Marktwirtschaft in Handwörterbuch der Sozialwissenschaften, (1956)</a:t>
            </a:r>
            <a:endParaRPr lang="en-US" sz="1400" dirty="0"/>
          </a:p>
        </p:txBody>
      </p:sp>
    </p:spTree>
    <p:extLst>
      <p:ext uri="{BB962C8B-B14F-4D97-AF65-F5344CB8AC3E}">
        <p14:creationId xmlns:p14="http://schemas.microsoft.com/office/powerpoint/2010/main" val="37808840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5887</TotalTime>
  <Words>937</Words>
  <Application>Microsoft Office PowerPoint</Application>
  <PresentationFormat>On-screen Show (4:3)</PresentationFormat>
  <Paragraphs>109</Paragraphs>
  <Slides>30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Adjacency</vt:lpstr>
      <vt:lpstr>Slide</vt:lpstr>
      <vt:lpstr>Smart, Inclusive &amp; Sustainable Growth: Standortpolitik or the Strategic Management of Place</vt:lpstr>
      <vt:lpstr>PowerPoint Presentation</vt:lpstr>
      <vt:lpstr>Innovation Policy</vt:lpstr>
      <vt:lpstr>Industrial Policy</vt:lpstr>
      <vt:lpstr>PowerPoint Presentation</vt:lpstr>
      <vt:lpstr>Ordnungspolitik</vt:lpstr>
      <vt:lpstr>Mission of Ordnungspolitik</vt:lpstr>
      <vt:lpstr>Ordnungspolitik as a Strategy of Economic Policy</vt:lpstr>
      <vt:lpstr>Institutional Foundations of Ordnungspolitik</vt:lpstr>
      <vt:lpstr>Strukturpolitik</vt:lpstr>
      <vt:lpstr>Regulatory Reform &amp; the Second German Economic Miracle</vt:lpstr>
      <vt:lpstr>Increase in Employment,  2006-’12</vt:lpstr>
      <vt:lpstr>Decline in Unemployment,  ‘06-’12</vt:lpstr>
      <vt:lpstr>Growth of Exports</vt:lpstr>
      <vt:lpstr>Exports as Share of GDP</vt:lpstr>
      <vt:lpstr>The Regulatory Reforms of 2004</vt:lpstr>
      <vt:lpstr>Modern Times</vt:lpstr>
      <vt:lpstr>Increased Investment in R&amp;D</vt:lpstr>
      <vt:lpstr>The Knowledge Filter</vt:lpstr>
      <vt:lpstr>New Entrepreneurship Policy in Germany</vt:lpstr>
      <vt:lpstr>Entrepreneurship Policies</vt:lpstr>
      <vt:lpstr>Support of the Ministry of Research and Education</vt:lpstr>
      <vt:lpstr>Standortpolitik</vt:lpstr>
      <vt:lpstr>The Strategic Management of Places</vt:lpstr>
      <vt:lpstr>PowerPoint Presentation</vt:lpstr>
      <vt:lpstr>Factors &amp; Resources</vt:lpstr>
      <vt:lpstr>Human Dimension</vt:lpstr>
      <vt:lpstr>Policy</vt:lpstr>
      <vt:lpstr>Spatial Structure &amp; Organization</vt:lpstr>
      <vt:lpstr>Conclusions</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Policy vs. Industrial Policy</dc:title>
  <dc:creator>speait</dc:creator>
  <cp:lastModifiedBy>speait</cp:lastModifiedBy>
  <cp:revision>15</cp:revision>
  <dcterms:created xsi:type="dcterms:W3CDTF">2013-03-04T18:58:41Z</dcterms:created>
  <dcterms:modified xsi:type="dcterms:W3CDTF">2014-04-27T18:16:32Z</dcterms:modified>
</cp:coreProperties>
</file>